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io Light" charset="1" panose="02000303000000000000"/>
      <p:regular r:id="rId22"/>
    </p:embeddedFont>
    <p:embeddedFont>
      <p:font typeface="Montserrat Medium" charset="1" panose="00000600000000000000"/>
      <p:regular r:id="rId23"/>
    </p:embeddedFont>
    <p:embeddedFont>
      <p:font typeface="Telegraf Medium" charset="1" panose="00000600000000000000"/>
      <p:regular r:id="rId24"/>
    </p:embeddedFont>
    <p:embeddedFont>
      <p:font typeface="Raleway Medium" charset="1" panose="00000000000000000000"/>
      <p:regular r:id="rId25"/>
    </p:embeddedFont>
    <p:embeddedFont>
      <p:font typeface="Raleway" charset="1" panose="00000000000000000000"/>
      <p:regular r:id="rId26"/>
    </p:embeddedFont>
    <p:embeddedFont>
      <p:font typeface="Antonio Ultra-Bold" charset="1" panose="02000803000000000000"/>
      <p:regular r:id="rId27"/>
    </p:embeddedFont>
    <p:embeddedFont>
      <p:font typeface="Raleway Ultra-Bold" charset="1" panose="00000000000000000000"/>
      <p:regular r:id="rId28"/>
    </p:embeddedFont>
    <p:embeddedFont>
      <p:font typeface="Montserrat Bold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3042" y="2034365"/>
            <a:ext cx="7137321" cy="71373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99105" y="5143500"/>
            <a:ext cx="4884164" cy="48841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-10742067" y="-3575829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21719" y="9074087"/>
            <a:ext cx="5408361" cy="493362"/>
          </a:xfrm>
          <a:custGeom>
            <a:avLst/>
            <a:gdLst/>
            <a:ahLst/>
            <a:cxnLst/>
            <a:rect r="r" b="b" t="t" l="l"/>
            <a:pathLst>
              <a:path h="493362" w="5408361">
                <a:moveTo>
                  <a:pt x="0" y="0"/>
                </a:moveTo>
                <a:lnTo>
                  <a:pt x="5408361" y="0"/>
                </a:lnTo>
                <a:lnTo>
                  <a:pt x="5408361" y="493361"/>
                </a:lnTo>
                <a:lnTo>
                  <a:pt x="0" y="493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93370" y="2739276"/>
            <a:ext cx="14692053" cy="487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TELECOMMUNICATION USER ANALYTICS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21719" y="9119409"/>
            <a:ext cx="5408361" cy="38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                       ~ JASPREET KAUR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0383" y="3797092"/>
            <a:ext cx="18751960" cy="1578583"/>
            <a:chOff x="0" y="0"/>
            <a:chExt cx="4938788" cy="4157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8788" cy="415758"/>
            </a:xfrm>
            <a:custGeom>
              <a:avLst/>
              <a:gdLst/>
              <a:ahLst/>
              <a:cxnLst/>
              <a:rect r="r" b="b" t="t" l="l"/>
              <a:pathLst>
                <a:path h="415758" w="4938788">
                  <a:moveTo>
                    <a:pt x="0" y="0"/>
                  </a:moveTo>
                  <a:lnTo>
                    <a:pt x="4938788" y="0"/>
                  </a:lnTo>
                  <a:lnTo>
                    <a:pt x="4938788" y="415758"/>
                  </a:lnTo>
                  <a:lnTo>
                    <a:pt x="0" y="41575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938788" cy="434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85123" y="3233462"/>
            <a:ext cx="3282878" cy="3820076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281" t="0" r="-5328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10/15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10085" y="2826066"/>
            <a:ext cx="6275038" cy="306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EXPERIENCE ANALYSIS –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77586" y="6012686"/>
            <a:ext cx="5515670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CLUSTERING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3165" y="2366515"/>
            <a:ext cx="5517369" cy="585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63" indent="-357682" lvl="1">
              <a:lnSpc>
                <a:spcPts val="5202"/>
              </a:lnSpc>
              <a:buFont typeface="Arial"/>
              <a:buChar char="•"/>
            </a:pPr>
            <a:r>
              <a:rPr lang="en-US" b="true" sz="3313" spc="225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Good experience: High throughput, low RTT.</a:t>
            </a:r>
          </a:p>
          <a:p>
            <a:pPr algn="l" marL="715363" indent="-357682" lvl="1">
              <a:lnSpc>
                <a:spcPts val="5202"/>
              </a:lnSpc>
              <a:buFont typeface="Arial"/>
              <a:buChar char="•"/>
            </a:pPr>
            <a:r>
              <a:rPr lang="en-US" b="true" sz="3313" spc="225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Average experience: Balanced network quality.</a:t>
            </a:r>
          </a:p>
          <a:p>
            <a:pPr algn="l" marL="715363" indent="-357682" lvl="1">
              <a:lnSpc>
                <a:spcPts val="5202"/>
              </a:lnSpc>
              <a:buFont typeface="Arial"/>
              <a:buChar char="•"/>
            </a:pPr>
            <a:r>
              <a:rPr lang="en-US" b="true" sz="3313" spc="225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Poor experience: High delays &amp; retransmissions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401024" y="5693480"/>
            <a:ext cx="1168799" cy="1360058"/>
            <a:chOff x="0" y="0"/>
            <a:chExt cx="6985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698548" y="2670433"/>
            <a:ext cx="1168799" cy="1360058"/>
            <a:chOff x="0" y="0"/>
            <a:chExt cx="6985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11/15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5264" y="1937545"/>
            <a:ext cx="16152200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EXPERIENCE RECOMMENDATIONS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3973" y="3895854"/>
            <a:ext cx="14327921" cy="6108487"/>
          </a:xfrm>
          <a:custGeom>
            <a:avLst/>
            <a:gdLst/>
            <a:ahLst/>
            <a:cxnLst/>
            <a:rect r="r" b="b" t="t" l="l"/>
            <a:pathLst>
              <a:path h="6108487" w="14327921">
                <a:moveTo>
                  <a:pt x="0" y="0"/>
                </a:moveTo>
                <a:lnTo>
                  <a:pt x="14327921" y="0"/>
                </a:lnTo>
                <a:lnTo>
                  <a:pt x="14327921" y="6108488"/>
                </a:lnTo>
                <a:lnTo>
                  <a:pt x="0" y="6108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5264" y="5143500"/>
            <a:ext cx="666614" cy="66661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410091" y="4479103"/>
            <a:ext cx="7971857" cy="372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</a:pPr>
            <a:r>
              <a:rPr lang="en-US" sz="3652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Prioritize network optimization for poor clusters.</a:t>
            </a:r>
          </a:p>
          <a:p>
            <a:pPr algn="l">
              <a:lnSpc>
                <a:spcPts val="4237"/>
              </a:lnSpc>
            </a:pPr>
            <a:r>
              <a:rPr lang="en-US" sz="3652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Focus on rural areas &amp; older handsets.</a:t>
            </a:r>
          </a:p>
          <a:p>
            <a:pPr algn="l">
              <a:lnSpc>
                <a:spcPts val="4237"/>
              </a:lnSpc>
            </a:pPr>
            <a:r>
              <a:rPr lang="en-US" sz="3652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Maintain quality for high-value users.</a:t>
            </a:r>
          </a:p>
          <a:p>
            <a:pPr algn="l">
              <a:lnSpc>
                <a:spcPts val="4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12/15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265414" y="3604841"/>
            <a:ext cx="8923409" cy="3482573"/>
            <a:chOff x="0" y="0"/>
            <a:chExt cx="2350198" cy="9172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0198" cy="917221"/>
            </a:xfrm>
            <a:custGeom>
              <a:avLst/>
              <a:gdLst/>
              <a:ahLst/>
              <a:cxnLst/>
              <a:rect r="r" b="b" t="t" l="l"/>
              <a:pathLst>
                <a:path h="917221" w="2350198">
                  <a:moveTo>
                    <a:pt x="0" y="0"/>
                  </a:moveTo>
                  <a:lnTo>
                    <a:pt x="2350198" y="0"/>
                  </a:lnTo>
                  <a:lnTo>
                    <a:pt x="2350198" y="917221"/>
                  </a:lnTo>
                  <a:lnTo>
                    <a:pt x="0" y="917221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350198" cy="93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06251" y="6161550"/>
            <a:ext cx="1851727" cy="18517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553532" y="2478431"/>
            <a:ext cx="1431892" cy="14318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067267" y="3919848"/>
            <a:ext cx="8963096" cy="295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8"/>
              </a:lnSpc>
            </a:pPr>
            <a:r>
              <a:rPr lang="en-US" sz="3998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Satisfaction = Engagement + Experience.</a:t>
            </a:r>
          </a:p>
          <a:p>
            <a:pPr algn="l">
              <a:lnSpc>
                <a:spcPts val="4638"/>
              </a:lnSpc>
            </a:pPr>
            <a:r>
              <a:rPr lang="en-US" sz="3998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Models tested: Logistic Regression, Decision Tree, Random Forest.</a:t>
            </a:r>
          </a:p>
          <a:p>
            <a:pPr algn="l">
              <a:lnSpc>
                <a:spcPts val="4638"/>
              </a:lnSpc>
              <a:spcBef>
                <a:spcPct val="0"/>
              </a:spcBef>
            </a:pPr>
            <a:r>
              <a:rPr lang="en-US" b="true" sz="399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 performance: Random Forest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44394" y="3194377"/>
            <a:ext cx="1217541" cy="121754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90212" y="3831722"/>
            <a:ext cx="4797956" cy="334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792"/>
              </a:lnSpc>
              <a:spcBef>
                <a:spcPct val="0"/>
              </a:spcBef>
            </a:pPr>
            <a:r>
              <a:rPr lang="en-US" b="true" sz="7579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SATISFACTION ANALYSIS – MODEL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2946" y="2565831"/>
            <a:ext cx="13140835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SATISFACTION CLUSTERING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4839607"/>
            <a:ext cx="18751960" cy="1195812"/>
            <a:chOff x="0" y="0"/>
            <a:chExt cx="4938788" cy="3149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38788" cy="314946"/>
            </a:xfrm>
            <a:custGeom>
              <a:avLst/>
              <a:gdLst/>
              <a:ahLst/>
              <a:cxnLst/>
              <a:rect r="r" b="b" t="t" l="l"/>
              <a:pathLst>
                <a:path h="314946" w="4938788">
                  <a:moveTo>
                    <a:pt x="0" y="0"/>
                  </a:moveTo>
                  <a:lnTo>
                    <a:pt x="4938788" y="0"/>
                  </a:lnTo>
                  <a:lnTo>
                    <a:pt x="4938788" y="314946"/>
                  </a:lnTo>
                  <a:lnTo>
                    <a:pt x="0" y="314946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938788" cy="333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72546" y="4753882"/>
            <a:ext cx="10181636" cy="252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156" indent="-393578" lvl="1">
              <a:lnSpc>
                <a:spcPts val="5104"/>
              </a:lnSpc>
              <a:buFont typeface="Arial"/>
              <a:buChar char="•"/>
            </a:pPr>
            <a:r>
              <a:rPr lang="en-US" b="true" sz="3645" spc="21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Low satisfaction → High churn risk.</a:t>
            </a:r>
          </a:p>
          <a:p>
            <a:pPr algn="l" marL="787156" indent="-393578" lvl="1">
              <a:lnSpc>
                <a:spcPts val="5104"/>
              </a:lnSpc>
              <a:buFont typeface="Arial"/>
              <a:buChar char="•"/>
            </a:pPr>
            <a:r>
              <a:rPr lang="en-US" b="true" sz="3645" spc="21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High satisfaction → Loyal customers.</a:t>
            </a:r>
          </a:p>
          <a:p>
            <a:pPr algn="l" marL="787156" indent="-393578" lvl="1">
              <a:lnSpc>
                <a:spcPts val="5104"/>
              </a:lnSpc>
              <a:buFont typeface="Arial"/>
              <a:buChar char="•"/>
            </a:pPr>
            <a:r>
              <a:rPr lang="en-US" b="true" sz="3645" spc="21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 predicts daily churn risk.</a:t>
            </a:r>
          </a:p>
          <a:p>
            <a:pPr algn="l">
              <a:lnSpc>
                <a:spcPts val="42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091139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3807" y="2072465"/>
            <a:ext cx="16815951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SATISFACTION RECOMMENDATIONS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815144" y="4224569"/>
            <a:ext cx="7314181" cy="4472829"/>
            <a:chOff x="0" y="0"/>
            <a:chExt cx="1329129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9129" cy="812800"/>
            </a:xfrm>
            <a:custGeom>
              <a:avLst/>
              <a:gdLst/>
              <a:ahLst/>
              <a:cxnLst/>
              <a:rect r="r" b="b" t="t" l="l"/>
              <a:pathLst>
                <a:path h="812800" w="1329129">
                  <a:moveTo>
                    <a:pt x="664564" y="0"/>
                  </a:moveTo>
                  <a:lnTo>
                    <a:pt x="1329129" y="203200"/>
                  </a:lnTo>
                  <a:lnTo>
                    <a:pt x="1329129" y="609600"/>
                  </a:lnTo>
                  <a:lnTo>
                    <a:pt x="664564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66456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20650"/>
              <a:ext cx="1329129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18885" y="3743642"/>
            <a:ext cx="1050230" cy="1222086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35864" y="5410506"/>
            <a:ext cx="13694499" cy="212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1451" indent="-520726" lvl="1">
              <a:lnSpc>
                <a:spcPts val="5595"/>
              </a:lnSpc>
              <a:buFont typeface="Arial"/>
              <a:buChar char="•"/>
            </a:pPr>
            <a:r>
              <a:rPr lang="en-US" b="true" sz="4823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 predictive model in production.</a:t>
            </a:r>
          </a:p>
          <a:p>
            <a:pPr algn="l" marL="1041451" indent="-520726" lvl="1">
              <a:lnSpc>
                <a:spcPts val="5595"/>
              </a:lnSpc>
              <a:buFont typeface="Arial"/>
              <a:buChar char="•"/>
            </a:pPr>
            <a:r>
              <a:rPr lang="en-US" b="true" sz="4823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Monitor churn risk daily.</a:t>
            </a:r>
          </a:p>
          <a:p>
            <a:pPr algn="l" marL="1041451" indent="-520726" lvl="1">
              <a:lnSpc>
                <a:spcPts val="5595"/>
              </a:lnSpc>
              <a:buFont typeface="Arial"/>
              <a:buChar char="•"/>
            </a:pPr>
            <a:r>
              <a:rPr lang="en-US" b="true" sz="4823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discounts, free trials, loyalty campaigns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23117"/>
            <a:ext cx="18909682" cy="10933235"/>
          </a:xfrm>
          <a:custGeom>
            <a:avLst/>
            <a:gdLst/>
            <a:ahLst/>
            <a:cxnLst/>
            <a:rect r="r" b="b" t="t" l="l"/>
            <a:pathLst>
              <a:path h="10933235" w="18909682">
                <a:moveTo>
                  <a:pt x="0" y="0"/>
                </a:moveTo>
                <a:lnTo>
                  <a:pt x="18909682" y="0"/>
                </a:lnTo>
                <a:lnTo>
                  <a:pt x="18909682" y="10933234"/>
                </a:lnTo>
                <a:lnTo>
                  <a:pt x="0" y="10933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0991" y="2466409"/>
            <a:ext cx="12560618" cy="114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6"/>
              </a:lnSpc>
              <a:spcBef>
                <a:spcPct val="0"/>
              </a:spcBef>
            </a:pPr>
            <a:r>
              <a:rPr lang="en-US" b="true" sz="773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94366" y="4189844"/>
            <a:ext cx="13320951" cy="323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5861" indent="-397931" lvl="1">
              <a:lnSpc>
                <a:spcPts val="5160"/>
              </a:lnSpc>
              <a:buFont typeface="Arial"/>
              <a:buChar char="•"/>
            </a:pPr>
            <a:r>
              <a:rPr lang="en-US" b="true" sz="3686" spc="25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Acquire TellCo – strong potential in video &amp; social.</a:t>
            </a:r>
          </a:p>
          <a:p>
            <a:pPr algn="ctr" marL="795861" indent="-397931" lvl="1">
              <a:lnSpc>
                <a:spcPts val="5160"/>
              </a:lnSpc>
              <a:buFont typeface="Arial"/>
              <a:buChar char="•"/>
            </a:pPr>
            <a:r>
              <a:rPr lang="en-US" b="true" sz="3686" spc="25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Focus on high-engagement segments.</a:t>
            </a:r>
          </a:p>
          <a:p>
            <a:pPr algn="ctr" marL="795861" indent="-397931" lvl="1">
              <a:lnSpc>
                <a:spcPts val="5160"/>
              </a:lnSpc>
              <a:buFont typeface="Arial"/>
              <a:buChar char="•"/>
            </a:pPr>
            <a:r>
              <a:rPr lang="en-US" b="true" sz="3686" spc="25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Improve network quality for at-risk clusters.</a:t>
            </a:r>
          </a:p>
          <a:p>
            <a:pPr algn="ctr" marL="795861" indent="-397931" lvl="1">
              <a:lnSpc>
                <a:spcPts val="5160"/>
              </a:lnSpc>
              <a:buFont typeface="Arial"/>
              <a:buChar char="•"/>
            </a:pPr>
            <a:r>
              <a:rPr lang="en-US" b="true" sz="3686" spc="25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 satisfaction model company-wide.</a:t>
            </a:r>
          </a:p>
          <a:p>
            <a:pPr algn="ctr">
              <a:lnSpc>
                <a:spcPts val="516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04418" y="2697251"/>
            <a:ext cx="6995030" cy="24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b="true" sz="16545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53489" y="2403386"/>
            <a:ext cx="2138817" cy="21388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15/15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53588" y="4787251"/>
            <a:ext cx="4272627" cy="24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921630" y="2670677"/>
            <a:ext cx="5246370" cy="524637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504067" y="2358141"/>
            <a:ext cx="1148007" cy="11480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025791" y="2231464"/>
            <a:ext cx="5895839" cy="680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3"/>
              </a:lnSpc>
            </a:pPr>
            <a:r>
              <a:rPr lang="en-US" sz="350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Business Context</a:t>
            </a:r>
          </a:p>
          <a:p>
            <a:pPr algn="l">
              <a:lnSpc>
                <a:spcPts val="4913"/>
              </a:lnSpc>
            </a:pPr>
            <a:r>
              <a:rPr lang="en-US" sz="350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User Overview Analysis</a:t>
            </a:r>
          </a:p>
          <a:p>
            <a:pPr algn="l">
              <a:lnSpc>
                <a:spcPts val="4913"/>
              </a:lnSpc>
            </a:pPr>
            <a:r>
              <a:rPr lang="en-US" sz="350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3. User Engagement Analysis</a:t>
            </a:r>
          </a:p>
          <a:p>
            <a:pPr algn="l">
              <a:lnSpc>
                <a:spcPts val="4913"/>
              </a:lnSpc>
            </a:pPr>
            <a:r>
              <a:rPr lang="en-US" sz="350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4. </a:t>
            </a:r>
            <a:r>
              <a:rPr lang="en-US" sz="350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User Experience Analysis</a:t>
            </a:r>
          </a:p>
          <a:p>
            <a:pPr algn="l">
              <a:lnSpc>
                <a:spcPts val="4913"/>
              </a:lnSpc>
            </a:pPr>
            <a:r>
              <a:rPr lang="en-US" sz="350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5.User Satisfaction Analysis</a:t>
            </a:r>
          </a:p>
          <a:p>
            <a:pPr algn="l">
              <a:lnSpc>
                <a:spcPts val="4913"/>
              </a:lnSpc>
            </a:pPr>
            <a:r>
              <a:rPr lang="en-US" sz="350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6. Recommendations</a:t>
            </a:r>
          </a:p>
          <a:p>
            <a:pPr algn="l">
              <a:lnSpc>
                <a:spcPts val="4913"/>
              </a:lnSpc>
            </a:pPr>
            <a:r>
              <a:rPr lang="en-US" sz="350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7. </a:t>
            </a:r>
            <a:r>
              <a:rPr lang="en-US" sz="350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Expected Business Impact</a:t>
            </a:r>
          </a:p>
          <a:p>
            <a:pPr algn="l">
              <a:lnSpc>
                <a:spcPts val="4913"/>
              </a:lnSpc>
            </a:pPr>
            <a:r>
              <a:rPr lang="en-US" sz="350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8. References</a:t>
            </a:r>
          </a:p>
          <a:p>
            <a:pPr algn="l">
              <a:lnSpc>
                <a:spcPts val="4913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6111293" y="7179103"/>
            <a:ext cx="1148007" cy="11480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53217" y="5418722"/>
            <a:ext cx="1776216" cy="936546"/>
            <a:chOff x="0" y="0"/>
            <a:chExt cx="467810" cy="2466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7810" cy="246662"/>
            </a:xfrm>
            <a:custGeom>
              <a:avLst/>
              <a:gdLst/>
              <a:ahLst/>
              <a:cxnLst/>
              <a:rect r="r" b="b" t="t" l="l"/>
              <a:pathLst>
                <a:path h="246662" w="467810">
                  <a:moveTo>
                    <a:pt x="0" y="0"/>
                  </a:moveTo>
                  <a:lnTo>
                    <a:pt x="467810" y="0"/>
                  </a:lnTo>
                  <a:lnTo>
                    <a:pt x="467810" y="246662"/>
                  </a:lnTo>
                  <a:lnTo>
                    <a:pt x="0" y="24666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7810" cy="265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02/15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2049" y="4297268"/>
            <a:ext cx="4976321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b="true" sz="1177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70833" y="4060098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977851" y="4271007"/>
            <a:ext cx="3692982" cy="3692982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t="0" r="-2471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03/15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66287" y="2183984"/>
            <a:ext cx="9368967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BUSINESS CONTEXT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937098" y="4271007"/>
            <a:ext cx="3692982" cy="3692982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t="0" r="-24712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025791" y="4949633"/>
            <a:ext cx="6193936" cy="22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5"/>
              </a:lnSpc>
            </a:pPr>
            <a:r>
              <a:rPr lang="en-US" sz="222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Investor evaluating TellCo (telecom operator in Pefkakia).</a:t>
            </a:r>
          </a:p>
          <a:p>
            <a:pPr algn="ctr">
              <a:lnSpc>
                <a:spcPts val="2585"/>
              </a:lnSpc>
            </a:pPr>
            <a:r>
              <a:rPr lang="en-US" sz="22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</a:t>
            </a:r>
            <a:r>
              <a:rPr lang="en-US" sz="222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Objective: Assess engagement, experience, satisfaction.</a:t>
            </a:r>
          </a:p>
          <a:p>
            <a:pPr algn="ctr">
              <a:lnSpc>
                <a:spcPts val="2585"/>
              </a:lnSpc>
            </a:pPr>
            <a:r>
              <a:rPr lang="en-US" sz="22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</a:t>
            </a:r>
            <a:r>
              <a:rPr lang="en-US" sz="222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Goal: Recommend profitability &amp; growth strategies.</a:t>
            </a:r>
          </a:p>
          <a:p>
            <a:pPr algn="ctr">
              <a:lnSpc>
                <a:spcPts val="2585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679486" y="4569497"/>
            <a:ext cx="1148007" cy="114800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300184" y="7190525"/>
            <a:ext cx="1148007" cy="11480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8669610" y="3073227"/>
            <a:ext cx="13199814" cy="5627536"/>
          </a:xfrm>
          <a:custGeom>
            <a:avLst/>
            <a:gdLst/>
            <a:ahLst/>
            <a:cxnLst/>
            <a:rect r="r" b="b" t="t" l="l"/>
            <a:pathLst>
              <a:path h="5627536" w="13199814">
                <a:moveTo>
                  <a:pt x="13199814" y="0"/>
                </a:moveTo>
                <a:lnTo>
                  <a:pt x="0" y="0"/>
                </a:lnTo>
                <a:lnTo>
                  <a:pt x="0" y="5627536"/>
                </a:lnTo>
                <a:lnTo>
                  <a:pt x="13199814" y="5627536"/>
                </a:lnTo>
                <a:lnTo>
                  <a:pt x="13199814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98917" y="3251627"/>
            <a:ext cx="7203930" cy="378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6"/>
              </a:lnSpc>
            </a:pPr>
            <a:r>
              <a:rPr lang="en-US" b="true" sz="836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USER OVERVIEW – HANDSETS &amp; MANUFACTURERS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1098" y="2837270"/>
            <a:ext cx="6423253" cy="505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3"/>
              </a:lnSpc>
            </a:pPr>
            <a:r>
              <a:rPr lang="en-US" sz="4146" spc="10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Top 10 handsets identified.</a:t>
            </a:r>
          </a:p>
          <a:p>
            <a:pPr algn="l">
              <a:lnSpc>
                <a:spcPts val="5763"/>
              </a:lnSpc>
            </a:pPr>
            <a:r>
              <a:rPr lang="en-US" sz="4146" spc="1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lang="en-US" sz="4146" spc="10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3 manufacturers dominate market share.</a:t>
            </a:r>
          </a:p>
          <a:p>
            <a:pPr algn="l">
              <a:lnSpc>
                <a:spcPts val="5763"/>
              </a:lnSpc>
            </a:pPr>
            <a:r>
              <a:rPr lang="en-US" sz="4146" spc="1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</a:t>
            </a:r>
            <a:r>
              <a:rPr lang="en-US" sz="4146" spc="10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Recommendation: Target promotions with top brands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05483" y="2441108"/>
            <a:ext cx="1148007" cy="11480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5483" y="4361019"/>
            <a:ext cx="1148007" cy="11480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5483" y="6280930"/>
            <a:ext cx="1148007" cy="11480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2049" y="2520315"/>
            <a:ext cx="4508599" cy="5246370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53204" t="0" r="-5320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53006" y="1794438"/>
            <a:ext cx="1678544" cy="1953215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41805" t="0" r="-4180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86519" y="6615217"/>
            <a:ext cx="1678544" cy="1953215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61087" t="0" r="-6108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95218" y="5573710"/>
            <a:ext cx="1790091" cy="2083015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39565" y="2280416"/>
            <a:ext cx="11012729" cy="315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b="true" sz="1064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USER OVERVIEW – APPLICATION USAGE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27941" y="5880091"/>
            <a:ext cx="8733114" cy="24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76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Most data consumed on YouTube, Social Media, ~ Netflix.</a:t>
            </a:r>
          </a:p>
          <a:p>
            <a:pPr algn="l">
              <a:lnSpc>
                <a:spcPts val="3210"/>
              </a:lnSpc>
            </a:pPr>
            <a:r>
              <a:rPr lang="en-US" sz="276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Lower usage on Gaming &amp; Email.</a:t>
            </a:r>
          </a:p>
          <a:p>
            <a:pPr algn="l">
              <a:lnSpc>
                <a:spcPts val="3210"/>
              </a:lnSpc>
            </a:pPr>
            <a:r>
              <a:rPr lang="en-US" sz="276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Recommendation: Offer bundles for video &amp; social media.</a:t>
            </a:r>
          </a:p>
          <a:p>
            <a:pPr algn="l">
              <a:lnSpc>
                <a:spcPts val="32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1914" y="-3252602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3773" y="2081775"/>
            <a:ext cx="16423594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ENGAGEMENT ANALYSIS – METRICS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58880" y="4053115"/>
            <a:ext cx="12971483" cy="4701555"/>
            <a:chOff x="0" y="0"/>
            <a:chExt cx="4323579" cy="15670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23579" cy="1567095"/>
            </a:xfrm>
            <a:custGeom>
              <a:avLst/>
              <a:gdLst/>
              <a:ahLst/>
              <a:cxnLst/>
              <a:rect r="r" b="b" t="t" l="l"/>
              <a:pathLst>
                <a:path h="1567095" w="4323579">
                  <a:moveTo>
                    <a:pt x="0" y="0"/>
                  </a:moveTo>
                  <a:lnTo>
                    <a:pt x="4323579" y="0"/>
                  </a:lnTo>
                  <a:lnTo>
                    <a:pt x="4323579" y="1567095"/>
                  </a:lnTo>
                  <a:lnTo>
                    <a:pt x="0" y="1567095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323579" cy="158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795840" y="5143500"/>
            <a:ext cx="2569927" cy="2569927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701475" y="5000486"/>
            <a:ext cx="10866134" cy="323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9"/>
              </a:lnSpc>
            </a:pPr>
            <a:r>
              <a:rPr lang="en-US" sz="3649" spc="171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Features: Session frequency, duration, total traffic.</a:t>
            </a:r>
          </a:p>
          <a:p>
            <a:pPr algn="l">
              <a:lnSpc>
                <a:spcPts val="5109"/>
              </a:lnSpc>
            </a:pPr>
            <a:r>
              <a:rPr lang="en-US" sz="3649" spc="171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10 most engaged users identified.</a:t>
            </a:r>
          </a:p>
          <a:p>
            <a:pPr algn="l">
              <a:lnSpc>
                <a:spcPts val="5109"/>
              </a:lnSpc>
            </a:pPr>
            <a:r>
              <a:rPr lang="en-US" sz="3649" spc="171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Heavy users drive majority of traffic.</a:t>
            </a:r>
          </a:p>
          <a:p>
            <a:pPr algn="l">
              <a:lnSpc>
                <a:spcPts val="510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49588" y="2023375"/>
            <a:ext cx="12988824" cy="312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65"/>
              </a:lnSpc>
              <a:spcBef>
                <a:spcPct val="0"/>
              </a:spcBef>
            </a:pPr>
            <a:r>
              <a:rPr lang="en-US" b="true" sz="1057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ENGAGEMENT ANALYSIS – CLUSTERING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07/15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49588" y="5626483"/>
            <a:ext cx="13178926" cy="2263224"/>
            <a:chOff x="0" y="0"/>
            <a:chExt cx="3470993" cy="5960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70993" cy="596075"/>
            </a:xfrm>
            <a:custGeom>
              <a:avLst/>
              <a:gdLst/>
              <a:ahLst/>
              <a:cxnLst/>
              <a:rect r="r" b="b" t="t" l="l"/>
              <a:pathLst>
                <a:path h="596075" w="3470993">
                  <a:moveTo>
                    <a:pt x="0" y="0"/>
                  </a:moveTo>
                  <a:lnTo>
                    <a:pt x="3470993" y="0"/>
                  </a:lnTo>
                  <a:lnTo>
                    <a:pt x="3470993" y="596075"/>
                  </a:lnTo>
                  <a:lnTo>
                    <a:pt x="0" y="596075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6000"/>
                  </a:srgbClr>
                </a:gs>
                <a:gs pos="100000">
                  <a:srgbClr val="9B9B9B">
                    <a:alpha val="192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470993" cy="615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823309" y="6020622"/>
            <a:ext cx="9069585" cy="166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200" spc="266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Cluster 0 – Low engagement.</a:t>
            </a:r>
          </a:p>
          <a:p>
            <a:pPr algn="l">
              <a:lnSpc>
                <a:spcPts val="3366"/>
              </a:lnSpc>
            </a:pPr>
            <a:r>
              <a:rPr lang="en-US" sz="2200" spc="266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Cluster 1 – Medium engagement.</a:t>
            </a:r>
          </a:p>
          <a:p>
            <a:pPr algn="l">
              <a:lnSpc>
                <a:spcPts val="3366"/>
              </a:lnSpc>
            </a:pPr>
            <a:r>
              <a:rPr lang="en-US" sz="2200" spc="266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Cluster 2 – High engagement (power users).</a:t>
            </a:r>
          </a:p>
          <a:p>
            <a:pPr algn="l">
              <a:lnSpc>
                <a:spcPts val="3366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1318891" y="4787425"/>
            <a:ext cx="1148007" cy="11480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483760" y="5888134"/>
            <a:ext cx="2001574" cy="200157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997849" y="8754671"/>
            <a:ext cx="1790091" cy="2083015"/>
            <a:chOff x="0" y="0"/>
            <a:chExt cx="6985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28987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99485" y="1794438"/>
            <a:ext cx="4485957" cy="7172315"/>
          </a:xfrm>
          <a:custGeom>
            <a:avLst/>
            <a:gdLst/>
            <a:ahLst/>
            <a:cxnLst/>
            <a:rect r="r" b="b" t="t" l="l"/>
            <a:pathLst>
              <a:path h="7172315" w="4485957">
                <a:moveTo>
                  <a:pt x="0" y="0"/>
                </a:moveTo>
                <a:lnTo>
                  <a:pt x="4485956" y="0"/>
                </a:lnTo>
                <a:lnTo>
                  <a:pt x="4485956" y="7172315"/>
                </a:lnTo>
                <a:lnTo>
                  <a:pt x="0" y="717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713146" y="2520315"/>
            <a:ext cx="3516651" cy="5716585"/>
            <a:chOff x="0" y="0"/>
            <a:chExt cx="544821" cy="8856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821" cy="885649"/>
            </a:xfrm>
            <a:custGeom>
              <a:avLst/>
              <a:gdLst/>
              <a:ahLst/>
              <a:cxnLst/>
              <a:rect r="r" b="b" t="t" l="l"/>
              <a:pathLst>
                <a:path h="885649" w="544821">
                  <a:moveTo>
                    <a:pt x="0" y="0"/>
                  </a:moveTo>
                  <a:lnTo>
                    <a:pt x="544821" y="0"/>
                  </a:lnTo>
                  <a:lnTo>
                    <a:pt x="544821" y="885649"/>
                  </a:lnTo>
                  <a:lnTo>
                    <a:pt x="0" y="885649"/>
                  </a:lnTo>
                  <a:close/>
                </a:path>
              </a:pathLst>
            </a:custGeom>
            <a:blipFill>
              <a:blip r:embed="rId7"/>
              <a:stretch>
                <a:fillRect l="-52949" t="0" r="-13604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7217" y="5048306"/>
            <a:ext cx="8459799" cy="260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63"/>
              </a:lnSpc>
              <a:spcBef>
                <a:spcPct val="0"/>
              </a:spcBef>
            </a:pPr>
            <a:r>
              <a:rPr lang="en-US" b="true" sz="8847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ENGAGEMENT RECOMMENDATIONS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208837"/>
            <a:ext cx="5719915" cy="505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2071" indent="-416036" lvl="1">
              <a:lnSpc>
                <a:spcPts val="4470"/>
              </a:lnSpc>
              <a:buFont typeface="Arial"/>
              <a:buChar char="•"/>
            </a:pPr>
            <a:r>
              <a:rPr lang="en-US" b="true" sz="3853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High-engagement users: Offer premium plans.</a:t>
            </a:r>
          </a:p>
          <a:p>
            <a:pPr algn="l" marL="832071" indent="-416036" lvl="1">
              <a:lnSpc>
                <a:spcPts val="4470"/>
              </a:lnSpc>
              <a:buFont typeface="Arial"/>
              <a:buChar char="•"/>
            </a:pPr>
            <a:r>
              <a:rPr lang="en-US" b="true" sz="3853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Low-engagement users: Introduce retention offers.</a:t>
            </a:r>
          </a:p>
          <a:p>
            <a:pPr algn="l" marL="832071" indent="-416036" lvl="1">
              <a:lnSpc>
                <a:spcPts val="4470"/>
              </a:lnSpc>
              <a:buFont typeface="Arial"/>
              <a:buChar char="•"/>
            </a:pPr>
            <a:r>
              <a:rPr lang="en-US" sz="385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 b="true" sz="3853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edium users: Targeted upselling campaigns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3489" y="3347425"/>
            <a:ext cx="5897768" cy="27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b="true" sz="937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EXPERIENCE ANALYSIS –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3489" y="6345107"/>
            <a:ext cx="4974568" cy="13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sz="937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METRICS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51983" y="2416012"/>
            <a:ext cx="10859067" cy="6036501"/>
            <a:chOff x="0" y="0"/>
            <a:chExt cx="2860001" cy="15898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60001" cy="1589860"/>
            </a:xfrm>
            <a:custGeom>
              <a:avLst/>
              <a:gdLst/>
              <a:ahLst/>
              <a:cxnLst/>
              <a:rect r="r" b="b" t="t" l="l"/>
              <a:pathLst>
                <a:path h="1589860" w="2860001">
                  <a:moveTo>
                    <a:pt x="0" y="0"/>
                  </a:moveTo>
                  <a:lnTo>
                    <a:pt x="2860001" y="0"/>
                  </a:lnTo>
                  <a:lnTo>
                    <a:pt x="2860001" y="1589860"/>
                  </a:lnTo>
                  <a:lnTo>
                    <a:pt x="0" y="1589860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860001" cy="160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67239" y="4046556"/>
            <a:ext cx="8828555" cy="272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5809" indent="-287904" lvl="1">
              <a:lnSpc>
                <a:spcPts val="3680"/>
              </a:lnSpc>
              <a:buFont typeface="Arial"/>
              <a:buChar char="•"/>
            </a:pPr>
            <a:r>
              <a:rPr lang="en-US" b="true" sz="2667" spc="16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Network metrics: RTT, Throughput, TCP retransmissions.</a:t>
            </a:r>
          </a:p>
          <a:p>
            <a:pPr algn="l" marL="575809" indent="-287904" lvl="1">
              <a:lnSpc>
                <a:spcPts val="3680"/>
              </a:lnSpc>
              <a:buFont typeface="Arial"/>
              <a:buChar char="•"/>
            </a:pPr>
            <a:r>
              <a:rPr lang="en-US" b="true" sz="2667" spc="16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Performance varies by handset type.</a:t>
            </a:r>
          </a:p>
          <a:p>
            <a:pPr algn="l" marL="575809" indent="-287904" lvl="1">
              <a:lnSpc>
                <a:spcPts val="3680"/>
              </a:lnSpc>
              <a:buFont typeface="Arial"/>
              <a:buChar char="•"/>
            </a:pPr>
            <a:r>
              <a:rPr lang="en-US" b="true" sz="2667" spc="16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´Identified poor, average, good experience users.</a:t>
            </a:r>
          </a:p>
          <a:p>
            <a:pPr algn="l">
              <a:lnSpc>
                <a:spcPts val="309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DAGzTuIc4ns</dc:identifier>
  <dcterms:modified xsi:type="dcterms:W3CDTF">2011-08-01T06:04:30Z</dcterms:modified>
  <cp:revision>1</cp:revision>
  <dc:title>Telecommunication User Analytics</dc:title>
</cp:coreProperties>
</file>